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Lobster"/>
      <p:regular r:id="rId40"/>
    </p:embeddedFont>
    <p:embeddedFont>
      <p:font typeface="Montserra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23EB263-1FDA-49D1-93E6-E5E6528E3314}">
  <a:tblStyle styleId="{D23EB263-1FDA-49D1-93E6-E5E6528E33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E7266108-37AE-46B4-9AF3-6AF10EE9E5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bster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7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6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f43a19951_0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f43a1995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5f43a19951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5f43a1995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fbd6b6fe4_0_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fbd6b6fe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fbd6b6fe4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fbd6b6f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ed75ccf_0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ed75ccf_0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fbd6b6fe4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fbd6b6fe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fbd6b6fe4_0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fbd6b6fe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bd6b6fe4_0_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bd6b6fe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fbd6b6fe4_0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fbd6b6fe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fbd6b6fe4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fbd6b6fe4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fbd6b6fe4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fbd6b6fe4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fbd6b6fe4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fbd6b6fe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fbd6b6fe4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fbd6b6fe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5a7f99e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75a7f99e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f43a19951_0_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f43a1995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f43a19951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f43a199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f43a19951_0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f43a1995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f43a19951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f43a199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6208125" y="4214588"/>
            <a:ext cx="22500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solidFill>
          <a:schemeClr val="accen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5680600" y="0"/>
            <a:ext cx="34632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897794"/>
            <a:ext cx="4505400" cy="14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101100" y="2863389"/>
            <a:ext cx="2446500" cy="143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2767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65234" y="1146050"/>
            <a:ext cx="4809000" cy="32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/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/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grpSp>
        <p:nvGrpSpPr>
          <p:cNvPr id="20" name="Google Shape;20;p4"/>
          <p:cNvGrpSpPr/>
          <p:nvPr/>
        </p:nvGrpSpPr>
        <p:grpSpPr>
          <a:xfrm>
            <a:off x="801025" y="1121365"/>
            <a:ext cx="1957200" cy="922385"/>
            <a:chOff x="801025" y="1190353"/>
            <a:chExt cx="1957200" cy="1229847"/>
          </a:xfrm>
        </p:grpSpPr>
        <p:sp>
          <p:nvSpPr>
            <p:cNvPr id="21" name="Google Shape;21;p4"/>
            <p:cNvSpPr txBox="1"/>
            <p:nvPr/>
          </p:nvSpPr>
          <p:spPr>
            <a:xfrm>
              <a:off x="801025" y="1190353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400">
                  <a:solidFill>
                    <a:schemeClr val="dk1"/>
                  </a:solidFill>
                </a:rPr>
                <a:t>‘’</a:t>
              </a:r>
              <a:endParaRPr b="1" sz="9400">
                <a:solidFill>
                  <a:schemeClr val="dk1"/>
                </a:solidFill>
              </a:endParaRPr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397400" y="1396000"/>
              <a:ext cx="772200" cy="1024200"/>
            </a:xfrm>
            <a:prstGeom prst="rect">
              <a:avLst/>
            </a:prstGeom>
            <a:noFill/>
            <a:ln cap="flat" cmpd="sng" w="762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▣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691200" y="1393425"/>
            <a:ext cx="37674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5" name="Google Shape;35;p6"/>
          <p:cNvSpPr txBox="1"/>
          <p:nvPr>
            <p:ph idx="2" type="body"/>
          </p:nvPr>
        </p:nvSpPr>
        <p:spPr>
          <a:xfrm>
            <a:off x="4685500" y="1393425"/>
            <a:ext cx="3767400" cy="29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691200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3321088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3" type="body"/>
          </p:nvPr>
        </p:nvSpPr>
        <p:spPr>
          <a:xfrm>
            <a:off x="5950975" y="1393425"/>
            <a:ext cx="2501700" cy="29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4" name="Google Shape;44;p7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0" y="0"/>
            <a:ext cx="10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813273" y="1205841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idx="1" type="body"/>
          </p:nvPr>
        </p:nvSpPr>
        <p:spPr>
          <a:xfrm>
            <a:off x="457200" y="4258875"/>
            <a:ext cx="82296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</a:lstStyle>
          <a:p/>
        </p:txBody>
      </p:sp>
      <p:sp>
        <p:nvSpPr>
          <p:cNvPr id="52" name="Google Shape;52;p9"/>
          <p:cNvSpPr/>
          <p:nvPr/>
        </p:nvSpPr>
        <p:spPr>
          <a:xfrm>
            <a:off x="3805198" y="4212742"/>
            <a:ext cx="1533600" cy="1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/>
          <p:nvPr/>
        </p:nvSpPr>
        <p:spPr>
          <a:xfrm>
            <a:off x="-4" y="5040225"/>
            <a:ext cx="9144000" cy="1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0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</a:defRPr>
            </a:lvl1pPr>
            <a:lvl2pPr lvl="1" algn="ctr">
              <a:buNone/>
              <a:defRPr>
                <a:solidFill>
                  <a:srgbClr val="FFFFFF"/>
                </a:solidFill>
              </a:defRPr>
            </a:lvl2pPr>
            <a:lvl3pPr lvl="2" algn="ctr">
              <a:buNone/>
              <a:defRPr>
                <a:solidFill>
                  <a:srgbClr val="FFFFFF"/>
                </a:solidFill>
              </a:defRPr>
            </a:lvl3pPr>
            <a:lvl4pPr lvl="3" algn="ctr">
              <a:buNone/>
              <a:defRPr>
                <a:solidFill>
                  <a:srgbClr val="FFFFFF"/>
                </a:solidFill>
              </a:defRPr>
            </a:lvl4pPr>
            <a:lvl5pPr lvl="4" algn="ctr">
              <a:buNone/>
              <a:defRPr>
                <a:solidFill>
                  <a:srgbClr val="FFFFFF"/>
                </a:solidFill>
              </a:defRPr>
            </a:lvl5pPr>
            <a:lvl6pPr lvl="5" algn="ctr">
              <a:buNone/>
              <a:defRPr>
                <a:solidFill>
                  <a:srgbClr val="FFFFFF"/>
                </a:solidFill>
              </a:defRPr>
            </a:lvl6pPr>
            <a:lvl7pPr lvl="6" algn="ctr">
              <a:buNone/>
              <a:defRPr>
                <a:solidFill>
                  <a:srgbClr val="FFFFFF"/>
                </a:solidFill>
              </a:defRPr>
            </a:lvl7pPr>
            <a:lvl8pPr lvl="7" algn="ctr">
              <a:buNone/>
              <a:defRPr>
                <a:solidFill>
                  <a:srgbClr val="FFFFFF"/>
                </a:solidFill>
              </a:defRPr>
            </a:lvl8pPr>
            <a:lvl9pPr lvl="8" algn="ctr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"/>
              <a:buNone/>
              <a:defRPr b="1" sz="3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▣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□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○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■"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b="1" sz="12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Relationship Id="rId4" Type="http://schemas.openxmlformats.org/officeDocument/2006/relationships/image" Target="../media/image5.gif"/><Relationship Id="rId5" Type="http://schemas.openxmlformats.org/officeDocument/2006/relationships/image" Target="../media/image11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drive.google.com/file/d/1Dvk_lu3sBbAD2V-RWsWbtStzE-OvWh9l/view" TargetMode="External"/><Relationship Id="rId4" Type="http://schemas.openxmlformats.org/officeDocument/2006/relationships/image" Target="../media/image2.png"/><Relationship Id="rId5" Type="http://schemas.openxmlformats.org/officeDocument/2006/relationships/hyperlink" Target="http://drive.google.com/file/d/1EC6Ufkh01rOP7rRVgjdNK0U6i16yFv6g/view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hyperlink" Target="http://spinningup.openai.co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watch?v=zR11FLZ-O9M" TargetMode="External"/><Relationship Id="rId4" Type="http://schemas.openxmlformats.org/officeDocument/2006/relationships/hyperlink" Target="https://deeplearning.mit.edu/" TargetMode="External"/><Relationship Id="rId5" Type="http://schemas.openxmlformats.org/officeDocument/2006/relationships/hyperlink" Target="https://medium.com/tensorflow/mit-deep-learning-basics-introduction-and-overview-with-tensorflow-355bcd26baf0" TargetMode="External"/><Relationship Id="rId6" Type="http://schemas.openxmlformats.org/officeDocument/2006/relationships/hyperlink" Target="https://www.youtube.com/watch?v=FgzM3zpZ55o" TargetMode="External"/><Relationship Id="rId7" Type="http://schemas.openxmlformats.org/officeDocument/2006/relationships/hyperlink" Target="https://www.youtube.com/watch?v=2pWv7GOvuf0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github.com/matthewsparr/Reinforcement-Learning-Less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/>
          <p:nvPr>
            <p:ph type="ctrTitle"/>
          </p:nvPr>
        </p:nvSpPr>
        <p:spPr>
          <a:xfrm>
            <a:off x="3012325" y="2220413"/>
            <a:ext cx="5445900" cy="18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Games</a:t>
            </a:r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700" y="2506062"/>
            <a:ext cx="4374826" cy="246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800" y="2532150"/>
            <a:ext cx="3211575" cy="240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1175" y="152400"/>
            <a:ext cx="5111175" cy="222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1"/>
          <p:cNvSpPr txBox="1"/>
          <p:nvPr>
            <p:ph idx="4294967295" type="ctrTitle"/>
          </p:nvPr>
        </p:nvSpPr>
        <p:spPr>
          <a:xfrm>
            <a:off x="582500" y="1085450"/>
            <a:ext cx="711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How does</a:t>
            </a:r>
            <a:endParaRPr sz="8000"/>
          </a:p>
        </p:txBody>
      </p:sp>
      <p:sp>
        <p:nvSpPr>
          <p:cNvPr id="141" name="Google Shape;141;p21"/>
          <p:cNvSpPr txBox="1"/>
          <p:nvPr>
            <p:ph idx="4294967295" type="subTitle"/>
          </p:nvPr>
        </p:nvSpPr>
        <p:spPr>
          <a:xfrm>
            <a:off x="701975" y="1959800"/>
            <a:ext cx="7112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000"/>
              <a:t>RL work</a:t>
            </a:r>
            <a:r>
              <a:rPr b="1" lang="en" sz="4000"/>
              <a:t>?</a:t>
            </a:r>
            <a:endParaRPr b="1" sz="4000"/>
          </a:p>
        </p:txBody>
      </p:sp>
      <p:sp>
        <p:nvSpPr>
          <p:cNvPr id="142" name="Google Shape;142;p21"/>
          <p:cNvSpPr/>
          <p:nvPr/>
        </p:nvSpPr>
        <p:spPr>
          <a:xfrm>
            <a:off x="813273" y="2694198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</a:t>
            </a:r>
            <a:endParaRPr/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118275" y="1622025"/>
            <a:ext cx="19464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Environment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world in which the other components exist</a:t>
            </a:r>
            <a:endParaRPr/>
          </a:p>
        </p:txBody>
      </p:sp>
      <p:sp>
        <p:nvSpPr>
          <p:cNvPr id="150" name="Google Shape;150;p22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7357275" y="1622025"/>
            <a:ext cx="19464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Rewards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Positive or negative feedback values determined by changes in environment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2023275" y="1622025"/>
            <a:ext cx="19464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Agent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model or player that seeks to improve performance in the environment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5528475" y="1622025"/>
            <a:ext cx="19464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Actions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Moves the agent can take at any given state</a:t>
            </a:r>
            <a:endParaRPr/>
          </a:p>
        </p:txBody>
      </p:sp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775875" y="1622025"/>
            <a:ext cx="1946400" cy="30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States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Different configurations of the environment</a:t>
            </a:r>
            <a:endParaRPr/>
          </a:p>
        </p:txBody>
      </p:sp>
      <p:cxnSp>
        <p:nvCxnSpPr>
          <p:cNvPr id="155" name="Google Shape;155;p22"/>
          <p:cNvCxnSpPr/>
          <p:nvPr/>
        </p:nvCxnSpPr>
        <p:spPr>
          <a:xfrm flipH="1">
            <a:off x="1980025" y="2210325"/>
            <a:ext cx="6900" cy="16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" name="Google Shape;156;p22"/>
          <p:cNvCxnSpPr/>
          <p:nvPr/>
        </p:nvCxnSpPr>
        <p:spPr>
          <a:xfrm flipH="1">
            <a:off x="3808825" y="2210325"/>
            <a:ext cx="6900" cy="16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2"/>
          <p:cNvCxnSpPr/>
          <p:nvPr/>
        </p:nvCxnSpPr>
        <p:spPr>
          <a:xfrm flipH="1">
            <a:off x="5561425" y="2210325"/>
            <a:ext cx="6900" cy="16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2"/>
          <p:cNvCxnSpPr/>
          <p:nvPr/>
        </p:nvCxnSpPr>
        <p:spPr>
          <a:xfrm flipH="1">
            <a:off x="7390225" y="2210325"/>
            <a:ext cx="6900" cy="167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00" y="1015450"/>
            <a:ext cx="6921875" cy="26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457200" y="-8325"/>
            <a:ext cx="8229600" cy="70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Example</a:t>
            </a:r>
            <a:endParaRPr/>
          </a:p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275" y="533405"/>
            <a:ext cx="4605000" cy="351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the penguin</a:t>
            </a:r>
            <a:endParaRPr/>
          </a:p>
        </p:txBody>
      </p:sp>
      <p:graphicFrame>
        <p:nvGraphicFramePr>
          <p:cNvPr id="177" name="Google Shape;177;p25"/>
          <p:cNvGraphicFramePr/>
          <p:nvPr/>
        </p:nvGraphicFramePr>
        <p:xfrm>
          <a:off x="4645325" y="1371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{D23EB263-1FDA-49D1-93E6-E5E6528E3314}</a:tableStyleId>
              </a:tblPr>
              <a:tblGrid>
                <a:gridCol w="1867600"/>
                <a:gridCol w="1867600"/>
              </a:tblGrid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Penguin moves to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Reward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Empty ocean space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+1</a:t>
                      </a:r>
                      <a:endParaRPr b="1" sz="14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Wall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b="1" sz="14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Shark space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-50</a:t>
                      </a:r>
                      <a:endParaRPr b="1" sz="14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Mine space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-100</a:t>
                      </a:r>
                      <a:endParaRPr b="1" sz="14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2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Fish space</a:t>
                      </a:r>
                      <a:endParaRPr sz="11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454F5B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+100</a:t>
                      </a:r>
                      <a:endParaRPr b="1" sz="1400">
                        <a:solidFill>
                          <a:srgbClr val="454F5B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75" y="1622762"/>
            <a:ext cx="3842450" cy="29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/>
          <p:nvPr/>
        </p:nvSpPr>
        <p:spPr>
          <a:xfrm>
            <a:off x="4627500" y="1944175"/>
            <a:ext cx="3749100" cy="2863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4627500" y="2516800"/>
            <a:ext cx="3749100" cy="22905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4627500" y="3089425"/>
            <a:ext cx="3749100" cy="1717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4627500" y="3662050"/>
            <a:ext cx="3749100" cy="11451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4627500" y="4234675"/>
            <a:ext cx="3749100" cy="57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idx="4294967295" type="ctrTitle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Q-learning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190" name="Google Shape;190;p26"/>
          <p:cNvSpPr txBox="1"/>
          <p:nvPr>
            <p:ph idx="4294967295" type="subTitle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Learning a policy to select actions that will maximize rewards</a:t>
            </a:r>
            <a:endParaRPr/>
          </a:p>
        </p:txBody>
      </p:sp>
      <p:grpSp>
        <p:nvGrpSpPr>
          <p:cNvPr id="191" name="Google Shape;191;p26"/>
          <p:cNvGrpSpPr/>
          <p:nvPr/>
        </p:nvGrpSpPr>
        <p:grpSpPr>
          <a:xfrm>
            <a:off x="3817597" y="676397"/>
            <a:ext cx="1508826" cy="1504564"/>
            <a:chOff x="3782700" y="1538287"/>
            <a:chExt cx="1578600" cy="1578600"/>
          </a:xfrm>
        </p:grpSpPr>
        <p:sp>
          <p:nvSpPr>
            <p:cNvPr id="192" name="Google Shape;192;p26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6"/>
            <p:cNvSpPr/>
            <p:nvPr/>
          </p:nvSpPr>
          <p:spPr>
            <a:xfrm rot="-5400000">
              <a:off x="5001900" y="2757487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6"/>
            <p:cNvSpPr/>
            <p:nvPr/>
          </p:nvSpPr>
          <p:spPr>
            <a:xfrm rot="10800000">
              <a:off x="5001900" y="1538287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26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26"/>
          <p:cNvSpPr txBox="1"/>
          <p:nvPr/>
        </p:nvSpPr>
        <p:spPr>
          <a:xfrm>
            <a:off x="3919375" y="894400"/>
            <a:ext cx="12942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Q</a:t>
            </a:r>
            <a:endParaRPr b="1" sz="60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Q-function</a:t>
            </a:r>
            <a:endParaRPr/>
          </a:p>
        </p:txBody>
      </p:sp>
      <p:sp>
        <p:nvSpPr>
          <p:cNvPr id="203" name="Google Shape;203;p27"/>
          <p:cNvSpPr txBox="1"/>
          <p:nvPr>
            <p:ph idx="1" type="body"/>
          </p:nvPr>
        </p:nvSpPr>
        <p:spPr>
          <a:xfrm>
            <a:off x="2330000" y="1435529"/>
            <a:ext cx="7761600" cy="3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Q-value given the current state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and action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The reward for taking the current action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Known as gamma, a discount factor for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future rewards</a:t>
            </a:r>
            <a:r>
              <a:rPr lang="en"/>
              <a:t> </a:t>
            </a:r>
            <a:endParaRPr/>
          </a:p>
          <a:p>
            <a:pPr indent="-38100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en"/>
              <a:t>Maximum possible Q-value for the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following state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204" name="Google Shape;204;p27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0" l="10584" r="13485" t="3203"/>
          <a:stretch/>
        </p:blipFill>
        <p:spPr>
          <a:xfrm>
            <a:off x="3155250" y="342800"/>
            <a:ext cx="5582950" cy="12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27220" l="11251" r="70384" t="21008"/>
          <a:stretch/>
        </p:blipFill>
        <p:spPr>
          <a:xfrm>
            <a:off x="842750" y="1470486"/>
            <a:ext cx="1182325" cy="6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 rotWithShape="1">
          <a:blip r:embed="rId3">
            <a:alphaModFix/>
          </a:blip>
          <a:srcRect b="38449" l="34201" r="60565" t="32903"/>
          <a:stretch/>
        </p:blipFill>
        <p:spPr>
          <a:xfrm>
            <a:off x="1241500" y="2468987"/>
            <a:ext cx="384800" cy="37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 rotWithShape="1">
          <a:blip r:embed="rId3">
            <a:alphaModFix/>
          </a:blip>
          <a:srcRect b="34312" l="43528" r="52190" t="33989"/>
          <a:stretch/>
        </p:blipFill>
        <p:spPr>
          <a:xfrm>
            <a:off x="1276500" y="3350700"/>
            <a:ext cx="314825" cy="41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 rotWithShape="1">
          <a:blip r:embed="rId3">
            <a:alphaModFix/>
          </a:blip>
          <a:srcRect b="30680" l="49427" r="15557" t="27583"/>
          <a:stretch/>
        </p:blipFill>
        <p:spPr>
          <a:xfrm>
            <a:off x="374613" y="4195950"/>
            <a:ext cx="1955387" cy="4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 txBox="1"/>
          <p:nvPr>
            <p:ph idx="4294967295" type="body"/>
          </p:nvPr>
        </p:nvSpPr>
        <p:spPr>
          <a:xfrm>
            <a:off x="577225" y="11"/>
            <a:ext cx="3530100" cy="104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/>
              <a:t>Q-table</a:t>
            </a:r>
            <a:endParaRPr sz="2000"/>
          </a:p>
        </p:txBody>
      </p:sp>
      <p:sp>
        <p:nvSpPr>
          <p:cNvPr id="215" name="Google Shape;215;p28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6" name="Google Shape;216;p28"/>
          <p:cNvGraphicFramePr/>
          <p:nvPr/>
        </p:nvGraphicFramePr>
        <p:xfrm>
          <a:off x="238875" y="126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{E7266108-37AE-46B4-9AF3-6AF10EE9E510}</a:tableStyleId>
              </a:tblPr>
              <a:tblGrid>
                <a:gridCol w="1206500"/>
                <a:gridCol w="1206500"/>
                <a:gridCol w="1206500"/>
                <a:gridCol w="1206500"/>
                <a:gridCol w="1206500"/>
              </a:tblGrid>
              <a:tr h="446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Action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44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State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Left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Right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Up 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Down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(0,1)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(0,2)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(0,3)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(0,4)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(0,5)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5675">
                <a:tc grid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 etc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2613" y="1759246"/>
            <a:ext cx="2403174" cy="18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 rotWithShape="1">
          <a:blip r:embed="rId4">
            <a:alphaModFix/>
          </a:blip>
          <a:srcRect b="0" l="10584" r="13485" t="3203"/>
          <a:stretch/>
        </p:blipFill>
        <p:spPr>
          <a:xfrm>
            <a:off x="4683300" y="257975"/>
            <a:ext cx="3720950" cy="85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idx="4294967295" type="ctrTitle"/>
          </p:nvPr>
        </p:nvSpPr>
        <p:spPr>
          <a:xfrm>
            <a:off x="384800" y="2326300"/>
            <a:ext cx="8255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</a:rPr>
              <a:t>Deep</a:t>
            </a:r>
            <a:r>
              <a:rPr lang="en" sz="7200">
                <a:solidFill>
                  <a:srgbClr val="FFFFFF"/>
                </a:solidFill>
              </a:rPr>
              <a:t> </a:t>
            </a:r>
            <a:r>
              <a:rPr lang="en" sz="7200">
                <a:solidFill>
                  <a:srgbClr val="FFFFFF"/>
                </a:solidFill>
              </a:rPr>
              <a:t>Q-network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24" name="Google Shape;224;p29"/>
          <p:cNvSpPr txBox="1"/>
          <p:nvPr>
            <p:ph idx="4294967295" type="subTitle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neural network which uses Q-learning to predict rewards of seen and unseen states</a:t>
            </a:r>
            <a:endParaRPr/>
          </a:p>
        </p:txBody>
      </p:sp>
      <p:grpSp>
        <p:nvGrpSpPr>
          <p:cNvPr id="225" name="Google Shape;225;p29"/>
          <p:cNvGrpSpPr/>
          <p:nvPr/>
        </p:nvGrpSpPr>
        <p:grpSpPr>
          <a:xfrm>
            <a:off x="3692856" y="484745"/>
            <a:ext cx="1644743" cy="1644743"/>
            <a:chOff x="3782700" y="1538288"/>
            <a:chExt cx="1578600" cy="1578600"/>
          </a:xfrm>
        </p:grpSpPr>
        <p:sp>
          <p:nvSpPr>
            <p:cNvPr id="226" name="Google Shape;226;p29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9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9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9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29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29"/>
          <p:cNvSpPr txBox="1"/>
          <p:nvPr/>
        </p:nvSpPr>
        <p:spPr>
          <a:xfrm>
            <a:off x="3544575" y="803450"/>
            <a:ext cx="1941300" cy="18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DQN</a:t>
            </a:r>
            <a:endParaRPr b="1" sz="60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2"/>
          <p:cNvSpPr txBox="1"/>
          <p:nvPr>
            <p:ph idx="4294967295" type="ctrTitle"/>
          </p:nvPr>
        </p:nvSpPr>
        <p:spPr>
          <a:xfrm>
            <a:off x="582500" y="1085450"/>
            <a:ext cx="711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What is</a:t>
            </a:r>
            <a:endParaRPr sz="8000"/>
          </a:p>
        </p:txBody>
      </p:sp>
      <p:sp>
        <p:nvSpPr>
          <p:cNvPr id="69" name="Google Shape;69;p12"/>
          <p:cNvSpPr txBox="1"/>
          <p:nvPr>
            <p:ph idx="4294967295" type="subTitle"/>
          </p:nvPr>
        </p:nvSpPr>
        <p:spPr>
          <a:xfrm>
            <a:off x="701975" y="1959800"/>
            <a:ext cx="7112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000"/>
              <a:t>Reinforcement learning?</a:t>
            </a:r>
            <a:endParaRPr b="1" sz="4000"/>
          </a:p>
        </p:txBody>
      </p:sp>
      <p:sp>
        <p:nvSpPr>
          <p:cNvPr id="70" name="Google Shape;70;p12"/>
          <p:cNvSpPr/>
          <p:nvPr/>
        </p:nvSpPr>
        <p:spPr>
          <a:xfrm>
            <a:off x="813273" y="2694198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71" name="Google Shape;71;p12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691200" y="628125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Essential components</a:t>
            </a:r>
            <a:endParaRPr/>
          </a:p>
        </p:txBody>
      </p:sp>
      <p:sp>
        <p:nvSpPr>
          <p:cNvPr id="237" name="Google Shape;237;p30"/>
          <p:cNvSpPr txBox="1"/>
          <p:nvPr/>
        </p:nvSpPr>
        <p:spPr>
          <a:xfrm>
            <a:off x="2699550" y="1742456"/>
            <a:ext cx="3744900" cy="583800"/>
          </a:xfrm>
          <a:prstGeom prst="rect">
            <a:avLst/>
          </a:prstGeom>
          <a:noFill/>
          <a:ln cap="rnd" cmpd="sng" w="114300">
            <a:solidFill>
              <a:srgbClr val="C7F46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Experience Replay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0"/>
          <p:cNvSpPr txBox="1"/>
          <p:nvPr/>
        </p:nvSpPr>
        <p:spPr>
          <a:xfrm>
            <a:off x="2699550" y="2771766"/>
            <a:ext cx="3744900" cy="583800"/>
          </a:xfrm>
          <a:prstGeom prst="rect">
            <a:avLst/>
          </a:prstGeom>
          <a:noFill/>
          <a:ln cap="rnd" cmpd="sng" w="114300">
            <a:solidFill>
              <a:srgbClr val="C7F46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Epsilon-greedy Policy</a:t>
            </a:r>
            <a:endParaRPr sz="24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2699550" y="3801075"/>
            <a:ext cx="3744900" cy="583800"/>
          </a:xfrm>
          <a:prstGeom prst="rect">
            <a:avLst/>
          </a:prstGeom>
          <a:noFill/>
          <a:ln cap="rnd" cmpd="sng" w="114300">
            <a:solidFill>
              <a:srgbClr val="C7F46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Separate</a:t>
            </a:r>
            <a:r>
              <a:rPr lang="en" sz="20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 Target Model</a:t>
            </a:r>
            <a:endParaRPr sz="20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40" name="Google Shape;240;p30"/>
          <p:cNvCxnSpPr>
            <a:stCxn id="237" idx="2"/>
            <a:endCxn id="238" idx="0"/>
          </p:cNvCxnSpPr>
          <p:nvPr/>
        </p:nvCxnSpPr>
        <p:spPr>
          <a:xfrm>
            <a:off x="4572000" y="2326256"/>
            <a:ext cx="0" cy="445500"/>
          </a:xfrm>
          <a:prstGeom prst="straightConnector1">
            <a:avLst/>
          </a:prstGeom>
          <a:noFill/>
          <a:ln cap="rnd" cmpd="sng" w="38100">
            <a:solidFill>
              <a:srgbClr val="454F5B"/>
            </a:solidFill>
            <a:prstDash val="solid"/>
            <a:round/>
            <a:headEnd len="sm" w="sm" type="diamond"/>
            <a:tailEnd len="sm" w="sm" type="diamond"/>
          </a:ln>
        </p:spPr>
      </p:cxnSp>
      <p:cxnSp>
        <p:nvCxnSpPr>
          <p:cNvPr id="241" name="Google Shape;241;p30"/>
          <p:cNvCxnSpPr>
            <a:stCxn id="238" idx="2"/>
            <a:endCxn id="239" idx="0"/>
          </p:cNvCxnSpPr>
          <p:nvPr/>
        </p:nvCxnSpPr>
        <p:spPr>
          <a:xfrm>
            <a:off x="4572000" y="3355566"/>
            <a:ext cx="0" cy="445500"/>
          </a:xfrm>
          <a:prstGeom prst="straightConnector1">
            <a:avLst/>
          </a:prstGeom>
          <a:noFill/>
          <a:ln cap="rnd" cmpd="sng" w="38100">
            <a:solidFill>
              <a:srgbClr val="454F5B"/>
            </a:solidFill>
            <a:prstDash val="solid"/>
            <a:round/>
            <a:headEnd len="sm" w="sm" type="diamond"/>
            <a:tailEnd len="sm" w="sm" type="diamond"/>
          </a:ln>
        </p:spPr>
      </p:cxnSp>
      <p:sp>
        <p:nvSpPr>
          <p:cNvPr id="242" name="Google Shape;242;p30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 Replay</a:t>
            </a:r>
            <a:endParaRPr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>
                <a:solidFill>
                  <a:srgbClr val="454F5B"/>
                </a:solidFill>
              </a:rPr>
              <a:t> A memory of past actions, state, rewards is stored</a:t>
            </a:r>
            <a:endParaRPr>
              <a:solidFill>
                <a:srgbClr val="454F5B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▣"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After a certain interval, a random sample of the memory is selected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/>
              <a:t> Network is then trained on the entire batch</a:t>
            </a:r>
            <a:endParaRPr/>
          </a:p>
        </p:txBody>
      </p:sp>
      <p:sp>
        <p:nvSpPr>
          <p:cNvPr id="249" name="Google Shape;249;p31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Separate</a:t>
            </a:r>
            <a:r>
              <a:rPr lang="en"/>
              <a:t> Target Model</a:t>
            </a:r>
            <a:endParaRPr/>
          </a:p>
        </p:txBody>
      </p:sp>
      <p:sp>
        <p:nvSpPr>
          <p:cNvPr id="255" name="Google Shape;255;p32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>
                <a:solidFill>
                  <a:srgbClr val="454F5B"/>
                </a:solidFill>
              </a:rPr>
              <a:t> Two models are used - primary model and target model</a:t>
            </a:r>
            <a:endParaRPr>
              <a:solidFill>
                <a:srgbClr val="454F5B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▣"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Target model is used for predictions, primary model is used for training</a:t>
            </a:r>
            <a:endParaRPr/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/>
              <a:t> After an interval, weights from primary model are moved to target model</a:t>
            </a:r>
            <a:endParaRPr/>
          </a:p>
        </p:txBody>
      </p:sp>
      <p:sp>
        <p:nvSpPr>
          <p:cNvPr id="256" name="Google Shape;256;p32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Epsilon-greedy Policy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>
                <a:solidFill>
                  <a:srgbClr val="454F5B"/>
                </a:solidFill>
              </a:rPr>
              <a:t> A value, epsilon is selected (typically 1) as well as an epsilon rate (typically 0.99 - 0.9999)</a:t>
            </a:r>
            <a:endParaRPr>
              <a:solidFill>
                <a:srgbClr val="454F5B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▣"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Each time the network chooses an action, it has a chance of selecting either a random action or a predicted action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/>
              <a:t> If a random number &lt; epsilon, act randomly</a:t>
            </a:r>
            <a:endParaRPr/>
          </a:p>
        </p:txBody>
      </p:sp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Epsilon-greedy Policy cont.</a:t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691200" y="15111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>
                <a:solidFill>
                  <a:srgbClr val="454F5B"/>
                </a:solidFill>
              </a:rPr>
              <a:t> After a certain interval, epsilon is decayed by the decay rate</a:t>
            </a:r>
            <a:endParaRPr>
              <a:solidFill>
                <a:srgbClr val="454F5B"/>
              </a:solidFill>
            </a:endParaRPr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▣"/>
            </a:pPr>
            <a:r>
              <a:rPr lang="en">
                <a:solidFill>
                  <a:schemeClr val="accent2"/>
                </a:solidFill>
              </a:rPr>
              <a:t> </a:t>
            </a:r>
            <a:r>
              <a:rPr lang="en"/>
              <a:t>Initially, the network will almost always select random actions, gaining new experiences</a:t>
            </a:r>
            <a:endParaRPr/>
          </a:p>
          <a:p>
            <a:pPr indent="-3810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7F464"/>
              </a:buClr>
              <a:buSzPts val="2400"/>
              <a:buChar char="▣"/>
            </a:pPr>
            <a:r>
              <a:rPr lang="en"/>
              <a:t> Over time, more and more actions will be predicted and the network relies on what it has learned.</a:t>
            </a:r>
            <a:endParaRPr/>
          </a:p>
        </p:txBody>
      </p:sp>
      <p:sp>
        <p:nvSpPr>
          <p:cNvPr id="270" name="Google Shape;270;p34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7F464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/>
          <p:nvPr/>
        </p:nvSpPr>
        <p:spPr>
          <a:xfrm>
            <a:off x="0" y="0"/>
            <a:ext cx="9144000" cy="17151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276" name="Google Shape;276;p35"/>
          <p:cNvSpPr/>
          <p:nvPr/>
        </p:nvSpPr>
        <p:spPr>
          <a:xfrm>
            <a:off x="0" y="1713036"/>
            <a:ext cx="9144000" cy="1715100"/>
          </a:xfrm>
          <a:prstGeom prst="rect">
            <a:avLst/>
          </a:prstGeom>
          <a:solidFill>
            <a:srgbClr val="4ECD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 txBox="1"/>
          <p:nvPr>
            <p:ph idx="4294967295" type="ctrTitle"/>
          </p:nvPr>
        </p:nvSpPr>
        <p:spPr>
          <a:xfrm>
            <a:off x="685800" y="-1368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ECDC4"/>
                </a:solidFill>
              </a:rPr>
              <a:t>Choose action via epsilon-greedy</a:t>
            </a:r>
            <a:endParaRPr sz="3200">
              <a:solidFill>
                <a:srgbClr val="4ECDC4"/>
              </a:solidFill>
            </a:endParaRPr>
          </a:p>
        </p:txBody>
      </p:sp>
      <p:sp>
        <p:nvSpPr>
          <p:cNvPr id="278" name="Google Shape;278;p35"/>
          <p:cNvSpPr txBox="1"/>
          <p:nvPr>
            <p:ph idx="4294967295" type="subTitle"/>
          </p:nvPr>
        </p:nvSpPr>
        <p:spPr>
          <a:xfrm>
            <a:off x="685800" y="4969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Store state, action, reward, next state in memory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79" name="Google Shape;279;p35"/>
          <p:cNvSpPr txBox="1"/>
          <p:nvPr>
            <p:ph idx="4294967295" type="ctrTitle"/>
          </p:nvPr>
        </p:nvSpPr>
        <p:spPr>
          <a:xfrm>
            <a:off x="685800" y="32959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4ECDC4"/>
                </a:solidFill>
              </a:rPr>
              <a:t>Decay epsilon by decay rate</a:t>
            </a:r>
            <a:endParaRPr sz="3200">
              <a:solidFill>
                <a:srgbClr val="4ECDC4"/>
              </a:solidFill>
            </a:endParaRPr>
          </a:p>
        </p:txBody>
      </p:sp>
      <p:sp>
        <p:nvSpPr>
          <p:cNvPr id="280" name="Google Shape;280;p35"/>
          <p:cNvSpPr txBox="1"/>
          <p:nvPr>
            <p:ph idx="4294967295" type="subTitle"/>
          </p:nvPr>
        </p:nvSpPr>
        <p:spPr>
          <a:xfrm>
            <a:off x="685800" y="40783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</a:rPr>
              <a:t>Repeat until trained</a:t>
            </a:r>
            <a:endParaRPr sz="3200">
              <a:solidFill>
                <a:schemeClr val="lt1"/>
              </a:solidFill>
            </a:endParaRPr>
          </a:p>
        </p:txBody>
      </p:sp>
      <p:sp>
        <p:nvSpPr>
          <p:cNvPr id="281" name="Google Shape;281;p35"/>
          <p:cNvSpPr txBox="1"/>
          <p:nvPr>
            <p:ph idx="4294967295" type="ctrTitle"/>
          </p:nvPr>
        </p:nvSpPr>
        <p:spPr>
          <a:xfrm>
            <a:off x="685800" y="15052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7F464"/>
                </a:solidFill>
              </a:rPr>
              <a:t>After interval, experience replay</a:t>
            </a:r>
            <a:endParaRPr sz="3200">
              <a:solidFill>
                <a:srgbClr val="C7F464"/>
              </a:solidFill>
            </a:endParaRPr>
          </a:p>
        </p:txBody>
      </p:sp>
      <p:sp>
        <p:nvSpPr>
          <p:cNvPr id="282" name="Google Shape;282;p35"/>
          <p:cNvSpPr txBox="1"/>
          <p:nvPr>
            <p:ph idx="4294967295" type="subTitle"/>
          </p:nvPr>
        </p:nvSpPr>
        <p:spPr>
          <a:xfrm>
            <a:off x="685800" y="22114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FFFFFF"/>
                </a:solidFill>
              </a:rPr>
              <a:t>Transfer weights from primary to target model</a:t>
            </a:r>
            <a:endParaRPr sz="3200">
              <a:solidFill>
                <a:srgbClr val="FFFFFF"/>
              </a:solidFill>
            </a:endParaRPr>
          </a:p>
        </p:txBody>
      </p:sp>
      <p:sp>
        <p:nvSpPr>
          <p:cNvPr id="283" name="Google Shape;283;p35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6"/>
          <p:cNvSpPr txBox="1"/>
          <p:nvPr>
            <p:ph idx="4294967295" type="ctrTitle"/>
          </p:nvPr>
        </p:nvSpPr>
        <p:spPr>
          <a:xfrm>
            <a:off x="582500" y="2457050"/>
            <a:ext cx="7539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How can I experiment with r</a:t>
            </a:r>
            <a:r>
              <a:rPr lang="en" sz="5000"/>
              <a:t>einforcement learning?</a:t>
            </a:r>
            <a:endParaRPr sz="5000"/>
          </a:p>
        </p:txBody>
      </p:sp>
      <p:sp>
        <p:nvSpPr>
          <p:cNvPr id="290" name="Google Shape;290;p36"/>
          <p:cNvSpPr/>
          <p:nvPr/>
        </p:nvSpPr>
        <p:spPr>
          <a:xfrm>
            <a:off x="813273" y="3608598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291" name="Google Shape;291;p36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"/>
          <p:cNvSpPr txBox="1"/>
          <p:nvPr>
            <p:ph idx="4294967295" type="ctrTitle"/>
          </p:nvPr>
        </p:nvSpPr>
        <p:spPr>
          <a:xfrm>
            <a:off x="972900" y="2326294"/>
            <a:ext cx="71982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Gym</a:t>
            </a:r>
            <a:endParaRPr sz="7200">
              <a:solidFill>
                <a:srgbClr val="FFFFFF"/>
              </a:solidFill>
            </a:endParaRPr>
          </a:p>
        </p:txBody>
      </p:sp>
      <p:sp>
        <p:nvSpPr>
          <p:cNvPr id="297" name="Google Shape;297;p37"/>
          <p:cNvSpPr txBox="1"/>
          <p:nvPr>
            <p:ph idx="4294967295" type="subTitle"/>
          </p:nvPr>
        </p:nvSpPr>
        <p:spPr>
          <a:xfrm>
            <a:off x="972900" y="3411559"/>
            <a:ext cx="71982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toolkit for developing and comparing reinforcement learning algorithms</a:t>
            </a:r>
            <a:endParaRPr/>
          </a:p>
        </p:txBody>
      </p:sp>
      <p:grpSp>
        <p:nvGrpSpPr>
          <p:cNvPr id="298" name="Google Shape;298;p37"/>
          <p:cNvGrpSpPr/>
          <p:nvPr/>
        </p:nvGrpSpPr>
        <p:grpSpPr>
          <a:xfrm>
            <a:off x="3474332" y="319046"/>
            <a:ext cx="2195359" cy="2121323"/>
            <a:chOff x="3782700" y="1538288"/>
            <a:chExt cx="1578600" cy="1578600"/>
          </a:xfrm>
        </p:grpSpPr>
        <p:sp>
          <p:nvSpPr>
            <p:cNvPr id="299" name="Google Shape;299;p37"/>
            <p:cNvSpPr/>
            <p:nvPr/>
          </p:nvSpPr>
          <p:spPr>
            <a:xfrm>
              <a:off x="37827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 rot="-5400000">
              <a:off x="5001900" y="27574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 rot="5400000">
              <a:off x="37827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 rot="10800000">
              <a:off x="5001900" y="1538288"/>
              <a:ext cx="359400" cy="359400"/>
            </a:xfrm>
            <a:prstGeom prst="corner">
              <a:avLst>
                <a:gd fmla="val 50000" name="adj1"/>
                <a:gd fmla="val 50000" name="adj2"/>
              </a:avLst>
            </a:prstGeom>
            <a:solidFill>
              <a:srgbClr val="C7F4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37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4" name="Google Shape;304;p37"/>
          <p:cNvSpPr txBox="1"/>
          <p:nvPr/>
        </p:nvSpPr>
        <p:spPr>
          <a:xfrm>
            <a:off x="3919375" y="894400"/>
            <a:ext cx="1294200" cy="12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chemeClr val="lt1"/>
                </a:solidFill>
                <a:latin typeface="Lobster"/>
                <a:ea typeface="Lobster"/>
                <a:cs typeface="Lobster"/>
                <a:sym typeface="Lobster"/>
              </a:rPr>
              <a:t>Q</a:t>
            </a:r>
            <a:endParaRPr b="1" sz="6000">
              <a:solidFill>
                <a:schemeClr val="lt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05" name="Google Shape;3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4650" y="578474"/>
            <a:ext cx="1414725" cy="160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Gym</a:t>
            </a:r>
            <a:endParaRPr/>
          </a:p>
        </p:txBody>
      </p:sp>
      <p:sp>
        <p:nvSpPr>
          <p:cNvPr id="311" name="Google Shape;311;p38"/>
          <p:cNvSpPr txBox="1"/>
          <p:nvPr>
            <p:ph idx="1" type="body"/>
          </p:nvPr>
        </p:nvSpPr>
        <p:spPr>
          <a:xfrm>
            <a:off x="656200" y="1315200"/>
            <a:ext cx="7761600" cy="28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54F5B"/>
                </a:solidFill>
              </a:rPr>
              <a:t>Use environments to play games, step by step</a:t>
            </a:r>
            <a:endParaRPr>
              <a:solidFill>
                <a:srgbClr val="454F5B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312" name="Google Shape;312;p38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3" name="Google Shape;313;p38"/>
          <p:cNvPicPr preferRelativeResize="0"/>
          <p:nvPr/>
        </p:nvPicPr>
        <p:blipFill rotWithShape="1">
          <a:blip r:embed="rId3">
            <a:alphaModFix/>
          </a:blip>
          <a:srcRect b="0" l="0" r="77213" t="0"/>
          <a:stretch/>
        </p:blipFill>
        <p:spPr>
          <a:xfrm>
            <a:off x="3165045" y="608575"/>
            <a:ext cx="1123599" cy="51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6950" y="1964800"/>
            <a:ext cx="5640099" cy="30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8"/>
          <p:cNvPicPr preferRelativeResize="0"/>
          <p:nvPr/>
        </p:nvPicPr>
        <p:blipFill rotWithShape="1">
          <a:blip r:embed="rId5">
            <a:alphaModFix/>
          </a:blip>
          <a:srcRect b="0" l="0" r="36532" t="0"/>
          <a:stretch/>
        </p:blipFill>
        <p:spPr>
          <a:xfrm>
            <a:off x="5225800" y="311150"/>
            <a:ext cx="2938725" cy="11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idx="4294967295" type="body"/>
          </p:nvPr>
        </p:nvSpPr>
        <p:spPr>
          <a:xfrm>
            <a:off x="2550300" y="1543444"/>
            <a:ext cx="4043400" cy="14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7000"/>
              <a:t>Demo</a:t>
            </a:r>
            <a:endParaRPr b="1" sz="70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321" name="Google Shape;321;p39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learning</a:t>
            </a:r>
            <a:endParaRPr/>
          </a:p>
        </p:txBody>
      </p:sp>
      <p:sp>
        <p:nvSpPr>
          <p:cNvPr id="77" name="Google Shape;77;p13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3"/>
          <p:cNvSpPr/>
          <p:nvPr/>
        </p:nvSpPr>
        <p:spPr>
          <a:xfrm>
            <a:off x="6153228" y="1747900"/>
            <a:ext cx="2682000" cy="2682000"/>
          </a:xfrm>
          <a:prstGeom prst="ellipse">
            <a:avLst/>
          </a:prstGeom>
          <a:noFill/>
          <a:ln cap="flat" cmpd="sng" w="114300">
            <a:solidFill>
              <a:srgbClr val="4ECD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Unsupervised</a:t>
            </a:r>
            <a:endParaRPr sz="1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13"/>
          <p:cNvSpPr/>
          <p:nvPr/>
        </p:nvSpPr>
        <p:spPr>
          <a:xfrm>
            <a:off x="374276" y="1747900"/>
            <a:ext cx="2682000" cy="2682000"/>
          </a:xfrm>
          <a:prstGeom prst="ellipse">
            <a:avLst/>
          </a:prstGeom>
          <a:noFill/>
          <a:ln cap="flat" cmpd="sng" w="114300">
            <a:solidFill>
              <a:srgbClr val="C7F46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Supervised</a:t>
            </a:r>
            <a:endParaRPr sz="19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3"/>
          <p:cNvSpPr/>
          <p:nvPr/>
        </p:nvSpPr>
        <p:spPr>
          <a:xfrm>
            <a:off x="3263750" y="1777325"/>
            <a:ext cx="2682000" cy="2682000"/>
          </a:xfrm>
          <a:prstGeom prst="ellipse">
            <a:avLst/>
          </a:prstGeom>
          <a:noFill/>
          <a:ln cap="flat" cmpd="sng" w="114300">
            <a:solidFill>
              <a:srgbClr val="454F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54F5B"/>
                </a:solidFill>
                <a:latin typeface="Montserrat"/>
                <a:ea typeface="Montserrat"/>
                <a:cs typeface="Montserrat"/>
                <a:sym typeface="Montserrat"/>
              </a:rPr>
              <a:t>Reinforcement</a:t>
            </a:r>
            <a:endParaRPr sz="1700">
              <a:solidFill>
                <a:srgbClr val="454F5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54F5B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0"/>
          <p:cNvSpPr txBox="1"/>
          <p:nvPr>
            <p:ph type="title"/>
          </p:nvPr>
        </p:nvSpPr>
        <p:spPr>
          <a:xfrm>
            <a:off x="691200" y="628125"/>
            <a:ext cx="82911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Challenges of Reinforcement Learning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7" name="Google Shape;327;p40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40"/>
          <p:cNvSpPr txBox="1"/>
          <p:nvPr/>
        </p:nvSpPr>
        <p:spPr>
          <a:xfrm>
            <a:off x="662575" y="1612050"/>
            <a:ext cx="6202200" cy="26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Char char="-"/>
            </a:pP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Instability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Char char="-"/>
            </a:pP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Computationally expensive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Char char="-"/>
            </a:pP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Reproducibility</a:t>
            </a: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Char char="-"/>
            </a:pPr>
            <a:r>
              <a:rPr lang="en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Exploitation 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1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Coast Riders - Human v.s. AI</a:t>
            </a:r>
            <a:endParaRPr/>
          </a:p>
        </p:txBody>
      </p:sp>
      <p:sp>
        <p:nvSpPr>
          <p:cNvPr id="334" name="Google Shape;334;p41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5" name="Google Shape;335;p41" title="ai_player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450" y="1424363"/>
            <a:ext cx="4114800" cy="3065752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1644450" y="4564500"/>
            <a:ext cx="1398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Human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7" name="Google Shape;337;p41"/>
          <p:cNvSpPr txBox="1"/>
          <p:nvPr/>
        </p:nvSpPr>
        <p:spPr>
          <a:xfrm>
            <a:off x="6212700" y="4564500"/>
            <a:ext cx="1398300" cy="4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DQN Agent</a:t>
            </a:r>
            <a:endParaRPr b="1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8" name="Google Shape;338;p41" title="human_player (1).mp4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73800"/>
            <a:ext cx="4184400" cy="31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2"/>
          <p:cNvSpPr txBox="1"/>
          <p:nvPr>
            <p:ph type="title"/>
          </p:nvPr>
        </p:nvSpPr>
        <p:spPr>
          <a:xfrm>
            <a:off x="691200" y="537250"/>
            <a:ext cx="7761600" cy="4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Reinforcement learning taxonomy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4" name="Google Shape;344;p42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5" name="Google Shape;3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100" y="1448825"/>
            <a:ext cx="66294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2"/>
          <p:cNvSpPr txBox="1"/>
          <p:nvPr/>
        </p:nvSpPr>
        <p:spPr>
          <a:xfrm>
            <a:off x="4761500" y="1077488"/>
            <a:ext cx="3006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http://spinningup.openai.com</a:t>
            </a: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3"/>
          <p:cNvSpPr txBox="1"/>
          <p:nvPr>
            <p:ph idx="4294967295" type="body"/>
          </p:nvPr>
        </p:nvSpPr>
        <p:spPr>
          <a:xfrm>
            <a:off x="244650" y="405024"/>
            <a:ext cx="8179200" cy="44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Awesome lectures</a:t>
            </a:r>
            <a:endParaRPr b="1" sz="3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Lex Fridman (MIT)</a:t>
            </a:r>
            <a:r>
              <a:rPr b="1" lang="en" sz="1800"/>
              <a:t> -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https://www.youtube.com/watch?v=zR11FLZ-O9M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https://deeplearning.mit.edu/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https://medium.com/tensorflow/mit-deep-learning-basics-introduction-and-overview-with-tensorflow-355bcd26baf0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Emma Brunskill (Stanford) - 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6"/>
              </a:rPr>
              <a:t>https://www.youtube.com/watch?v=FgzM3zpZ55o</a:t>
            </a:r>
            <a:r>
              <a:rPr lang="en" sz="1800"/>
              <a:t>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/>
              <a:t>David Silver (Google DeepMind) -</a:t>
            </a:r>
            <a:endParaRPr b="1" sz="18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7"/>
              </a:rPr>
              <a:t>https://www.youtube.com/watch?v=2pWv7GOvuf0</a:t>
            </a:r>
            <a:r>
              <a:rPr lang="en" sz="1800"/>
              <a:t> </a:t>
            </a:r>
            <a:endParaRPr sz="1800"/>
          </a:p>
        </p:txBody>
      </p:sp>
      <p:sp>
        <p:nvSpPr>
          <p:cNvPr id="352" name="Google Shape;352;p43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4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4"/>
          <p:cNvSpPr txBox="1"/>
          <p:nvPr>
            <p:ph idx="4294967295" type="ctrTitle"/>
          </p:nvPr>
        </p:nvSpPr>
        <p:spPr>
          <a:xfrm>
            <a:off x="582500" y="1390256"/>
            <a:ext cx="67461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4ECDC4"/>
                </a:solidFill>
              </a:rPr>
              <a:t>Thanks!</a:t>
            </a:r>
            <a:endParaRPr sz="12000">
              <a:solidFill>
                <a:srgbClr val="4ECDC4"/>
              </a:solidFill>
            </a:endParaRPr>
          </a:p>
        </p:txBody>
      </p:sp>
      <p:sp>
        <p:nvSpPr>
          <p:cNvPr id="359" name="Google Shape;359;p44"/>
          <p:cNvSpPr txBox="1"/>
          <p:nvPr>
            <p:ph idx="4294967295" type="subTitle"/>
          </p:nvPr>
        </p:nvSpPr>
        <p:spPr>
          <a:xfrm>
            <a:off x="701982" y="2188411"/>
            <a:ext cx="50253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000"/>
              <a:t>Any questions?</a:t>
            </a:r>
            <a:endParaRPr b="1" sz="4000"/>
          </a:p>
        </p:txBody>
      </p:sp>
      <p:sp>
        <p:nvSpPr>
          <p:cNvPr id="360" name="Google Shape;360;p44"/>
          <p:cNvSpPr txBox="1"/>
          <p:nvPr>
            <p:ph idx="4294967295" type="body"/>
          </p:nvPr>
        </p:nvSpPr>
        <p:spPr>
          <a:xfrm>
            <a:off x="701975" y="3448988"/>
            <a:ext cx="6665100" cy="14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54F5B"/>
                </a:solidFill>
              </a:rPr>
              <a:t>You can find this presentation, and the corresponding lesson and lab at:</a:t>
            </a:r>
            <a:endParaRPr sz="2000">
              <a:solidFill>
                <a:srgbClr val="454F5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https://github.com/matthewsparr/Reinforcement-Learning-Lesson</a:t>
            </a:r>
            <a:r>
              <a:rPr lang="en" sz="2000">
                <a:solidFill>
                  <a:srgbClr val="454F5B"/>
                </a:solidFill>
              </a:rPr>
              <a:t> </a:t>
            </a:r>
            <a:endParaRPr sz="2000">
              <a:solidFill>
                <a:srgbClr val="454F5B"/>
              </a:solidFill>
            </a:endParaRPr>
          </a:p>
        </p:txBody>
      </p:sp>
      <p:sp>
        <p:nvSpPr>
          <p:cNvPr id="361" name="Google Shape;361;p44"/>
          <p:cNvSpPr/>
          <p:nvPr/>
        </p:nvSpPr>
        <p:spPr>
          <a:xfrm>
            <a:off x="813273" y="3075198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362" name="Google Shape;362;p44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idx="1" type="subTitle"/>
          </p:nvPr>
        </p:nvSpPr>
        <p:spPr>
          <a:xfrm>
            <a:off x="5891200" y="1301409"/>
            <a:ext cx="2446500" cy="254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RL models learn to select actions in effort to maximize potential rewards</a:t>
            </a:r>
            <a:endParaRPr/>
          </a:p>
        </p:txBody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4"/>
          <p:cNvSpPr txBox="1"/>
          <p:nvPr/>
        </p:nvSpPr>
        <p:spPr>
          <a:xfrm>
            <a:off x="87525" y="778550"/>
            <a:ext cx="6681300" cy="21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Reinforcement</a:t>
            </a:r>
            <a:endParaRPr b="1" sz="50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Learning </a:t>
            </a:r>
            <a:r>
              <a:rPr b="1" lang="en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seeks 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 improve 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decision making 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0" y="0"/>
            <a:ext cx="9144000" cy="1965000"/>
          </a:xfrm>
          <a:prstGeom prst="rect">
            <a:avLst/>
          </a:prstGeom>
          <a:solidFill>
            <a:srgbClr val="C7F46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idx="4294967295" type="ctrTitle"/>
          </p:nvPr>
        </p:nvSpPr>
        <p:spPr>
          <a:xfrm>
            <a:off x="582500" y="1085450"/>
            <a:ext cx="711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What are</a:t>
            </a:r>
            <a:endParaRPr sz="8000"/>
          </a:p>
        </p:txBody>
      </p:sp>
      <p:sp>
        <p:nvSpPr>
          <p:cNvPr id="94" name="Google Shape;94;p15"/>
          <p:cNvSpPr txBox="1"/>
          <p:nvPr>
            <p:ph idx="4294967295" type="subTitle"/>
          </p:nvPr>
        </p:nvSpPr>
        <p:spPr>
          <a:xfrm>
            <a:off x="701975" y="1959800"/>
            <a:ext cx="71124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000"/>
              <a:t>the applications of RL</a:t>
            </a:r>
            <a:r>
              <a:rPr b="1" lang="en" sz="4000"/>
              <a:t>?</a:t>
            </a:r>
            <a:endParaRPr b="1" sz="4000"/>
          </a:p>
        </p:txBody>
      </p:sp>
      <p:sp>
        <p:nvSpPr>
          <p:cNvPr id="95" name="Google Shape;95;p15"/>
          <p:cNvSpPr/>
          <p:nvPr/>
        </p:nvSpPr>
        <p:spPr>
          <a:xfrm>
            <a:off x="813273" y="2694198"/>
            <a:ext cx="1533600" cy="103200"/>
          </a:xfrm>
          <a:prstGeom prst="rect">
            <a:avLst/>
          </a:prstGeom>
          <a:solidFill>
            <a:srgbClr val="454F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54F5B"/>
              </a:solidFill>
            </a:endParaRPr>
          </a:p>
        </p:txBody>
      </p:sp>
      <p:sp>
        <p:nvSpPr>
          <p:cNvPr id="96" name="Google Shape;96;p15"/>
          <p:cNvSpPr txBox="1"/>
          <p:nvPr>
            <p:ph idx="12" type="sldNum"/>
          </p:nvPr>
        </p:nvSpPr>
        <p:spPr>
          <a:xfrm>
            <a:off x="4297650" y="477748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robots</a:t>
            </a:r>
            <a:endParaRPr/>
          </a:p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00" y="1413625"/>
            <a:ext cx="428625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675" y="1660788"/>
            <a:ext cx="4106950" cy="2725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chemical reactions</a:t>
            </a:r>
            <a:endParaRPr/>
          </a:p>
        </p:txBody>
      </p:sp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775" y="1422875"/>
            <a:ext cx="4554450" cy="3415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traffic flow</a:t>
            </a:r>
            <a:endParaRPr/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475" y="1453250"/>
            <a:ext cx="6096000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691200" y="152400"/>
            <a:ext cx="7761600" cy="96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Autonomous vehicles</a:t>
            </a:r>
            <a:endParaRPr/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556775" y="4758433"/>
            <a:ext cx="548700" cy="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125" y="1557050"/>
            <a:ext cx="5888025" cy="33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sdemona template">
  <a:themeElements>
    <a:clrScheme name="Custom 347">
      <a:dk1>
        <a:srgbClr val="454F5B"/>
      </a:dk1>
      <a:lt1>
        <a:srgbClr val="FFFFFF"/>
      </a:lt1>
      <a:dk2>
        <a:srgbClr val="666666"/>
      </a:dk2>
      <a:lt2>
        <a:srgbClr val="F3F3F3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